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embeddings/Microsoft_Equation1.bin" ContentType="application/vnd.openxmlformats-officedocument.oleObject"/>
  <Override PartName="/ppt/embeddings/Microsoft_Equation2.bin" ContentType="application/vnd.openxmlformats-officedocument.oleObject"/>
  <Override PartName="/ppt/embeddings/oleObject1.bin" ContentType="application/vnd.openxmlformats-officedocument.oleObject"/>
  <Override PartName="/ppt/embeddings/Microsoft_Equation3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3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91" r:id="rId9"/>
    <p:sldId id="264" r:id="rId10"/>
    <p:sldId id="265" r:id="rId11"/>
    <p:sldId id="266" r:id="rId12"/>
    <p:sldId id="292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9" r:id="rId33"/>
    <p:sldId id="288" r:id="rId34"/>
    <p:sldId id="290" r:id="rId3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E77"/>
    <a:srgbClr val="1A2286"/>
    <a:srgbClr val="1B238D"/>
    <a:srgbClr val="1F28A1"/>
    <a:srgbClr val="000066"/>
    <a:srgbClr val="FFFF00"/>
    <a:srgbClr val="FF0066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997" autoAdjust="0"/>
  </p:normalViewPr>
  <p:slideViewPr>
    <p:cSldViewPr snapToGrid="0">
      <p:cViewPr>
        <p:scale>
          <a:sx n="100" d="100"/>
          <a:sy n="100" d="100"/>
        </p:scale>
        <p:origin x="-320" y="-1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70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70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A4BE742-F341-9148-A94E-C374EDF983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2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7600" y="2130425"/>
            <a:ext cx="73406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9380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xmlns:p14="http://schemas.microsoft.com/office/powerpoint/2010/main"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128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6425" y="274638"/>
            <a:ext cx="1730375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63713" y="274638"/>
            <a:ext cx="5040312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5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763713" y="274638"/>
            <a:ext cx="6923087" cy="585152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107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1" y="274638"/>
            <a:ext cx="7708900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77901" y="1600200"/>
            <a:ext cx="7708900" cy="21859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7901" y="3938588"/>
            <a:ext cx="7708900" cy="218757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932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713" y="274638"/>
            <a:ext cx="6923087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763713" y="1600200"/>
            <a:ext cx="3384550" cy="45259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00663" y="1600200"/>
            <a:ext cx="3386137" cy="45259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381750"/>
            <a:ext cx="2133600" cy="3397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BDF85106-AC1E-B04B-98E8-4099A3202C1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29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9451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xmlns:p14="http://schemas.microsoft.com/office/powerpoint/2010/main" presetID="9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xmlns:p14="http://schemas.microsoft.com/office/powerpoint/2010/main"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599" y="4406900"/>
            <a:ext cx="7377113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599" y="2906713"/>
            <a:ext cx="7377113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2112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369728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1901" y="1600200"/>
            <a:ext cx="36449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3302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7100" y="1535113"/>
            <a:ext cx="35702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7100" y="2174875"/>
            <a:ext cx="35702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4100" y="1535113"/>
            <a:ext cx="38227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6800" y="2174875"/>
            <a:ext cx="3810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330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3251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0337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5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273050"/>
            <a:ext cx="48006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55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4327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7687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1" y="274638"/>
            <a:ext cx="7543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Heading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55701" y="1600200"/>
            <a:ext cx="75311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61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2" r:id="rId14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>
              <a:lumMod val="50000"/>
            </a:schemeClr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accent2">
              <a:lumMod val="75000"/>
            </a:schemeClr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3.bin"/><Relationship Id="rId4" Type="http://schemas.openxmlformats.org/officeDocument/2006/relationships/image" Target="../media/image10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wmf"/><Relationship Id="rId3" Type="http://schemas.openxmlformats.org/officeDocument/2006/relationships/image" Target="../media/image14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emf"/><Relationship Id="rId3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.bin"/><Relationship Id="rId4" Type="http://schemas.openxmlformats.org/officeDocument/2006/relationships/image" Target="../media/image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2.bin"/><Relationship Id="rId4" Type="http://schemas.openxmlformats.org/officeDocument/2006/relationships/image" Target="../media/image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9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Logistic Regression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mtClean="0"/>
              <a:t>Prof.</a:t>
            </a:r>
            <a:r>
              <a:rPr lang="en-GB" dirty="0" smtClean="0"/>
              <a:t> Andy Field</a:t>
            </a:r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Slide </a:t>
            </a:r>
            <a:fld id="{BC709BEB-11E9-4121-95AB-AC1F4324AEE9}" type="slidenum">
              <a:rPr lang="en-US"/>
              <a:pPr/>
              <a:t>10</a:t>
            </a:fld>
            <a:endParaRPr lang="en-US"/>
          </a:p>
        </p:txBody>
      </p:sp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The </a:t>
            </a:r>
            <a:r>
              <a:rPr lang="en-GB" dirty="0"/>
              <a:t>o</a:t>
            </a:r>
            <a:r>
              <a:rPr lang="en-GB" dirty="0" smtClean="0"/>
              <a:t>dds </a:t>
            </a:r>
            <a:r>
              <a:rPr lang="en-GB" dirty="0"/>
              <a:t>r</a:t>
            </a:r>
            <a:r>
              <a:rPr lang="en-GB" dirty="0" smtClean="0"/>
              <a:t>atio: </a:t>
            </a:r>
            <a:r>
              <a:rPr lang="en-GB" dirty="0" err="1"/>
              <a:t>e</a:t>
            </a:r>
            <a:r>
              <a:rPr lang="en-GB" dirty="0" err="1" smtClean="0"/>
              <a:t>xp</a:t>
            </a:r>
            <a:r>
              <a:rPr lang="en-GB" dirty="0" smtClean="0"/>
              <a:t>(</a:t>
            </a:r>
            <a:r>
              <a:rPr lang="en-GB" i="1" dirty="0"/>
              <a:t>B</a:t>
            </a:r>
            <a:r>
              <a:rPr lang="en-GB" dirty="0" smtClean="0"/>
              <a:t>)</a:t>
            </a:r>
            <a:endParaRPr lang="en-US" dirty="0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63713" y="2852738"/>
            <a:ext cx="6911975" cy="3273425"/>
          </a:xfrm>
        </p:spPr>
        <p:txBody>
          <a:bodyPr/>
          <a:lstStyle/>
          <a:p>
            <a:r>
              <a:rPr lang="en-US" sz="2800" dirty="0">
                <a:cs typeface="Arial" charset="0"/>
              </a:rPr>
              <a:t>Indicates the change in odds resulting from a unit change in the predictor.</a:t>
            </a:r>
          </a:p>
          <a:p>
            <a:pPr lvl="1"/>
            <a:r>
              <a:rPr lang="en-US" sz="2400" dirty="0" smtClean="0">
                <a:cs typeface="Arial" charset="0"/>
              </a:rPr>
              <a:t>OR </a:t>
            </a:r>
            <a:r>
              <a:rPr lang="en-US" sz="2400" dirty="0">
                <a:cs typeface="Arial" charset="0"/>
              </a:rPr>
              <a:t>&gt; 1: Predictor </a:t>
            </a:r>
            <a:r>
              <a:rPr lang="en-US" sz="2400" dirty="0">
                <a:cs typeface="Arial" charset="0"/>
                <a:sym typeface="Symbol" pitchFamily="18" charset="2"/>
              </a:rPr>
              <a:t></a:t>
            </a:r>
            <a:r>
              <a:rPr lang="en-US" sz="2400" dirty="0">
                <a:cs typeface="Arial" charset="0"/>
              </a:rPr>
              <a:t>, Probability of outcome occurring </a:t>
            </a:r>
            <a:r>
              <a:rPr lang="en-US" sz="2400" dirty="0">
                <a:cs typeface="Arial" charset="0"/>
                <a:sym typeface="Symbol" pitchFamily="18" charset="2"/>
              </a:rPr>
              <a:t></a:t>
            </a:r>
            <a:r>
              <a:rPr lang="en-US" sz="2400" dirty="0">
                <a:cs typeface="Arial" charset="0"/>
              </a:rPr>
              <a:t>.</a:t>
            </a:r>
          </a:p>
          <a:p>
            <a:pPr lvl="1"/>
            <a:r>
              <a:rPr lang="en-US" sz="2400" dirty="0" smtClean="0">
                <a:cs typeface="Arial" charset="0"/>
              </a:rPr>
              <a:t>OR </a:t>
            </a:r>
            <a:r>
              <a:rPr lang="en-US" sz="2400" dirty="0">
                <a:cs typeface="Arial" charset="0"/>
              </a:rPr>
              <a:t>&lt; 1: Predictor </a:t>
            </a:r>
            <a:r>
              <a:rPr lang="en-US" sz="2400" dirty="0">
                <a:cs typeface="Arial" charset="0"/>
                <a:sym typeface="Symbol" pitchFamily="18" charset="2"/>
              </a:rPr>
              <a:t></a:t>
            </a:r>
            <a:r>
              <a:rPr lang="en-US" sz="2400" dirty="0">
                <a:cs typeface="Arial" charset="0"/>
              </a:rPr>
              <a:t>, Probability of outcome occurring </a:t>
            </a:r>
            <a:r>
              <a:rPr lang="en-US" sz="2400" dirty="0">
                <a:cs typeface="Arial" charset="0"/>
                <a:sym typeface="Symbol" pitchFamily="18" charset="2"/>
              </a:rPr>
              <a:t></a:t>
            </a:r>
            <a:r>
              <a:rPr lang="en-US" sz="2400" dirty="0">
                <a:cs typeface="Arial" charset="0"/>
              </a:rPr>
              <a:t>.</a:t>
            </a:r>
          </a:p>
          <a:p>
            <a:pPr lvl="1"/>
            <a:endParaRPr lang="en-US" sz="2400" dirty="0">
              <a:cs typeface="Arial" charset="0"/>
            </a:endParaRPr>
          </a:p>
        </p:txBody>
      </p:sp>
      <p:graphicFrame>
        <p:nvGraphicFramePr>
          <p:cNvPr id="40964" name="Object 4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53529299"/>
              </p:ext>
            </p:extLst>
          </p:nvPr>
        </p:nvGraphicFramePr>
        <p:xfrm>
          <a:off x="2401878" y="1665288"/>
          <a:ext cx="5644769" cy="7297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" name="Equation" r:id="rId3" imgW="3340100" imgH="431800" progId="Equation.3">
                  <p:embed/>
                </p:oleObj>
              </mc:Choice>
              <mc:Fallback>
                <p:oleObj name="Equation" r:id="rId3" imgW="33401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1878" y="1665288"/>
                        <a:ext cx="5644769" cy="72974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57150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35003" dir="2928844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09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09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86550" y="0"/>
            <a:ext cx="2457450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A4778F1F-F6B4-4A6D-93B4-1F4A20CB50E0}" type="slidenum">
              <a:rPr lang="en-US"/>
              <a:pPr/>
              <a:t>11</a:t>
            </a:fld>
            <a:endParaRPr lang="en-US"/>
          </a:p>
        </p:txBody>
      </p:sp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Methods of Regression</a:t>
            </a:r>
            <a:endParaRPr lang="en-US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Forced Entry: All variables entered simultaneously.</a:t>
            </a:r>
          </a:p>
          <a:p>
            <a:pPr>
              <a:lnSpc>
                <a:spcPct val="90000"/>
              </a:lnSpc>
            </a:pPr>
            <a:r>
              <a:rPr lang="en-US" sz="2800"/>
              <a:t>Hierarchical: Variables entered in blocks.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Blocks should be based on past research, or theory being tested. Good Method.</a:t>
            </a:r>
          </a:p>
          <a:p>
            <a:pPr>
              <a:lnSpc>
                <a:spcPct val="90000"/>
              </a:lnSpc>
            </a:pPr>
            <a:r>
              <a:rPr lang="en-US" sz="2800"/>
              <a:t>Stepwise: Variables entered on the basis of statistical criteria (i.e. relative contribution to predicting outcome).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Should be used only for exploratory analysis.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building and Parsimony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building a model we should strive for parsimony.</a:t>
            </a:r>
          </a:p>
          <a:p>
            <a:pPr lvl="1"/>
            <a:r>
              <a:rPr lang="en-US" dirty="0" smtClean="0"/>
              <a:t>predictors should not be included unless they have explanatory benefit. </a:t>
            </a:r>
          </a:p>
          <a:p>
            <a:r>
              <a:rPr lang="en-US" dirty="0" smtClean="0"/>
              <a:t>First fit the model that includes all potential predictors, and then systematically remove any that don’t seem to contribute to the model.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286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Things That Can go Wrong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Assumptions from Linear Regression:</a:t>
            </a:r>
          </a:p>
          <a:p>
            <a:pPr lvl="1"/>
            <a:r>
              <a:rPr lang="en-GB" dirty="0" smtClean="0"/>
              <a:t>Linearity</a:t>
            </a:r>
          </a:p>
          <a:p>
            <a:pPr lvl="1"/>
            <a:r>
              <a:rPr lang="en-GB" dirty="0" smtClean="0"/>
              <a:t>Independence of Errors</a:t>
            </a:r>
          </a:p>
          <a:p>
            <a:pPr lvl="1"/>
            <a:r>
              <a:rPr lang="en-GB" dirty="0" err="1" smtClean="0"/>
              <a:t>Multicollinearity</a:t>
            </a:r>
            <a:endParaRPr lang="en-GB" dirty="0" smtClean="0"/>
          </a:p>
          <a:p>
            <a:r>
              <a:rPr lang="en-GB" dirty="0" smtClean="0"/>
              <a:t>Unique Problems</a:t>
            </a:r>
          </a:p>
          <a:p>
            <a:pPr lvl="1"/>
            <a:r>
              <a:rPr lang="en-GB" dirty="0" smtClean="0"/>
              <a:t>Incomplete Information</a:t>
            </a:r>
          </a:p>
          <a:p>
            <a:pPr lvl="1"/>
            <a:r>
              <a:rPr lang="en-GB" dirty="0" smtClean="0"/>
              <a:t>Complete Separation</a:t>
            </a:r>
          </a:p>
          <a:p>
            <a:pPr lvl="1"/>
            <a:r>
              <a:rPr lang="en-GB" dirty="0" err="1" smtClean="0"/>
              <a:t>Overdispersion</a:t>
            </a:r>
            <a:endParaRPr lang="en-GB" dirty="0" smtClean="0"/>
          </a:p>
          <a:p>
            <a:pPr lvl="1"/>
            <a:endParaRPr lang="en-GB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Incomplete Information From the Predictors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662" y="1600200"/>
            <a:ext cx="7758138" cy="2828932"/>
          </a:xfrm>
        </p:spPr>
        <p:txBody>
          <a:bodyPr>
            <a:normAutofit fontScale="70000" lnSpcReduction="20000"/>
          </a:bodyPr>
          <a:lstStyle/>
          <a:p>
            <a:r>
              <a:rPr lang="en-GB" dirty="0" smtClean="0"/>
              <a:t>Categorical Predictors:</a:t>
            </a:r>
          </a:p>
          <a:p>
            <a:pPr lvl="1"/>
            <a:r>
              <a:rPr lang="en-GB" dirty="0" smtClean="0"/>
              <a:t>Predicting cancer from smoking and eating tomatoes.</a:t>
            </a:r>
          </a:p>
          <a:p>
            <a:pPr lvl="1"/>
            <a:r>
              <a:rPr lang="en-GB" dirty="0" smtClean="0"/>
              <a:t>We don’t know what happens when </a:t>
            </a:r>
            <a:r>
              <a:rPr lang="en-GB" dirty="0" err="1" smtClean="0"/>
              <a:t>nonsmokers</a:t>
            </a:r>
            <a:r>
              <a:rPr lang="en-GB" dirty="0" smtClean="0"/>
              <a:t> eat tomatoes because we have no data in this cell of the design.</a:t>
            </a:r>
          </a:p>
          <a:p>
            <a:r>
              <a:rPr lang="en-GB" dirty="0" smtClean="0"/>
              <a:t>Continuous variables</a:t>
            </a:r>
          </a:p>
          <a:p>
            <a:pPr lvl="1"/>
            <a:r>
              <a:rPr lang="en-GB" dirty="0" smtClean="0"/>
              <a:t>Will your sample contain a to include an 80 year old, highly anxious, Buddhist left-handed lesbian?</a:t>
            </a:r>
            <a:endParaRPr lang="en-GB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0085" y="4429132"/>
            <a:ext cx="8073915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Complete Separation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662" y="1600201"/>
            <a:ext cx="7758138" cy="2614618"/>
          </a:xfrm>
        </p:spPr>
        <p:txBody>
          <a:bodyPr>
            <a:normAutofit fontScale="85000" lnSpcReduction="20000"/>
          </a:bodyPr>
          <a:lstStyle/>
          <a:p>
            <a:r>
              <a:rPr lang="en-GB" dirty="0" smtClean="0"/>
              <a:t>When the outcome variable can be perfectly predicted.</a:t>
            </a:r>
          </a:p>
          <a:p>
            <a:pPr lvl="1"/>
            <a:r>
              <a:rPr lang="en-GB" dirty="0" smtClean="0"/>
              <a:t>E.g. predicting whether someone is a burglar or your teenage son or your cat based on weight.</a:t>
            </a:r>
          </a:p>
          <a:p>
            <a:pPr lvl="1"/>
            <a:r>
              <a:rPr lang="en-GB" dirty="0" smtClean="0"/>
              <a:t>Weight is a perfect predictor of cat/burglar unless you have a very fat cat indeed!</a:t>
            </a:r>
          </a:p>
          <a:p>
            <a:pPr lvl="1"/>
            <a:endParaRPr lang="en-GB" dirty="0"/>
          </a:p>
        </p:txBody>
      </p:sp>
      <p:pic>
        <p:nvPicPr>
          <p:cNvPr id="4" name="Picture 3" descr="CompleteSeperation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4361580"/>
            <a:ext cx="3192480" cy="2496420"/>
          </a:xfrm>
          <a:prstGeom prst="rect">
            <a:avLst/>
          </a:prstGeom>
          <a:noFill/>
        </p:spPr>
      </p:pic>
      <p:pic>
        <p:nvPicPr>
          <p:cNvPr id="5" name="Picture 4" descr="CompleteSeperation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8" y="4361580"/>
            <a:ext cx="3192480" cy="24964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Overdispersion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Overdispersion</a:t>
            </a:r>
            <a:r>
              <a:rPr lang="en-GB" dirty="0" smtClean="0"/>
              <a:t> is where the variance is larger than expected from the model.</a:t>
            </a:r>
          </a:p>
          <a:p>
            <a:r>
              <a:rPr lang="en-GB" dirty="0" smtClean="0"/>
              <a:t>This can be caused by violating the assumption of independence.</a:t>
            </a:r>
          </a:p>
          <a:p>
            <a:r>
              <a:rPr lang="en-GB" dirty="0" smtClean="0"/>
              <a:t>This problem makes the standard errors too small! </a:t>
            </a:r>
            <a:endParaRPr lang="en-GB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4309FC20-760D-46E9-90EF-72F6804635BE}" type="slidenum">
              <a:rPr lang="en-US"/>
              <a:pPr/>
              <a:t>17</a:t>
            </a:fld>
            <a:endParaRPr lang="en-US"/>
          </a:p>
        </p:txBody>
      </p:sp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An Example</a:t>
            </a:r>
            <a:endParaRPr lang="en-US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Predictors of </a:t>
            </a:r>
            <a:r>
              <a:rPr lang="en-US" sz="2800" dirty="0" smtClean="0"/>
              <a:t>a treatment intervention.</a:t>
            </a:r>
            <a:endParaRPr lang="en-US" sz="2800" dirty="0"/>
          </a:p>
          <a:p>
            <a:pPr>
              <a:lnSpc>
                <a:spcPct val="90000"/>
              </a:lnSpc>
            </a:pPr>
            <a:r>
              <a:rPr lang="en-US" sz="2800" dirty="0" smtClean="0"/>
              <a:t>Participants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113 adults with a medical problem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Outcome</a:t>
            </a:r>
            <a:r>
              <a:rPr lang="en-US" sz="2800" dirty="0"/>
              <a:t>:</a:t>
            </a:r>
          </a:p>
          <a:p>
            <a:pPr lvl="1">
              <a:lnSpc>
                <a:spcPct val="90000"/>
              </a:lnSpc>
            </a:pPr>
            <a:r>
              <a:rPr lang="en-GB" sz="2400" dirty="0" smtClean="0"/>
              <a:t>Cured (1) or not cured (0).</a:t>
            </a: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800" dirty="0"/>
              <a:t>Predictors</a:t>
            </a:r>
            <a:r>
              <a:rPr lang="en-US" sz="2800" dirty="0" smtClean="0"/>
              <a:t>:</a:t>
            </a:r>
          </a:p>
          <a:p>
            <a:pPr lvl="1">
              <a:lnSpc>
                <a:spcPct val="90000"/>
              </a:lnSpc>
            </a:pPr>
            <a:r>
              <a:rPr lang="en-GB" sz="2400" dirty="0" smtClean="0"/>
              <a:t>Intervention: intervention or no treatment.</a:t>
            </a:r>
          </a:p>
          <a:p>
            <a:pPr lvl="1">
              <a:lnSpc>
                <a:spcPct val="90000"/>
              </a:lnSpc>
            </a:pPr>
            <a:r>
              <a:rPr lang="en-GB" sz="2400" dirty="0" smtClean="0"/>
              <a:t>Duration: the number of days before treatment that the patient had the problem.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Output: Initial Model</a:t>
            </a:r>
            <a:endParaRPr lang="en-GB" dirty="0"/>
          </a:p>
        </p:txBody>
      </p:sp>
      <p:pic>
        <p:nvPicPr>
          <p:cNvPr id="7170" name="Picture 156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14678" y="2143116"/>
            <a:ext cx="2900000" cy="1228572"/>
          </a:xfrm>
          <a:prstGeom prst="rect">
            <a:avLst/>
          </a:prstGeom>
          <a:noFill/>
        </p:spPr>
      </p:pic>
      <p:pic>
        <p:nvPicPr>
          <p:cNvPr id="7169" name="Picture 156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14546" y="4071942"/>
            <a:ext cx="5029200" cy="1671638"/>
          </a:xfrm>
          <a:prstGeom prst="rect">
            <a:avLst/>
          </a:prstGeom>
          <a:noFill/>
        </p:spPr>
      </p:pic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0" y="10287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0" y="10287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Output: Initial analysis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1257300"/>
            <a:ext cx="3581400" cy="4914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900" y="3403600"/>
            <a:ext cx="4076700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24F0E580-B48A-4F0C-8ACB-6BA6FB35645D}" type="slidenum">
              <a:rPr lang="en-US"/>
              <a:pPr/>
              <a:t>2</a:t>
            </a:fld>
            <a:endParaRPr 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Aims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When and Why do we </a:t>
            </a:r>
            <a:r>
              <a:rPr lang="en-US" dirty="0" smtClean="0"/>
              <a:t>Use Logistic </a:t>
            </a:r>
            <a:r>
              <a:rPr lang="en-US" dirty="0"/>
              <a:t>Regression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Binary</a:t>
            </a:r>
          </a:p>
          <a:p>
            <a:pPr lvl="1"/>
            <a:r>
              <a:rPr lang="en-US" dirty="0" smtClean="0"/>
              <a:t>Multinomial</a:t>
            </a:r>
            <a:endParaRPr lang="en-US" dirty="0"/>
          </a:p>
          <a:p>
            <a:r>
              <a:rPr lang="en-US" dirty="0"/>
              <a:t>Theory Behind Logistic </a:t>
            </a:r>
            <a:r>
              <a:rPr lang="en-US" dirty="0" smtClean="0"/>
              <a:t>Regression</a:t>
            </a:r>
          </a:p>
          <a:p>
            <a:pPr lvl="1"/>
            <a:r>
              <a:rPr lang="en-US" dirty="0" smtClean="0"/>
              <a:t>Assessing the Model</a:t>
            </a:r>
          </a:p>
          <a:p>
            <a:pPr lvl="1"/>
            <a:r>
              <a:rPr lang="en-US" dirty="0" smtClean="0"/>
              <a:t>Assessing predictors</a:t>
            </a:r>
          </a:p>
          <a:p>
            <a:pPr lvl="1"/>
            <a:r>
              <a:rPr lang="en-US" dirty="0" smtClean="0"/>
              <a:t>Things that can go Wrong</a:t>
            </a:r>
            <a:endParaRPr lang="en-US" dirty="0"/>
          </a:p>
          <a:p>
            <a:r>
              <a:rPr lang="en-US" dirty="0" smtClean="0"/>
              <a:t>Interpreting </a:t>
            </a:r>
            <a:r>
              <a:rPr lang="en-US" smtClean="0"/>
              <a:t>Logistic Regression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Output: </a:t>
            </a:r>
            <a:r>
              <a:rPr lang="en-GB" dirty="0" smtClean="0"/>
              <a:t>Block 0</a:t>
            </a:r>
            <a:endParaRPr lang="en-GB" dirty="0"/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0" y="90487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803397"/>
            <a:ext cx="4675632" cy="342747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Output: </a:t>
            </a:r>
            <a:r>
              <a:rPr lang="en-GB" dirty="0" smtClean="0"/>
              <a:t>Model Summary</a:t>
            </a:r>
            <a:endParaRPr lang="en-GB" dirty="0"/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0" y="90487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638300"/>
            <a:ext cx="7772400" cy="41529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Output: </a:t>
            </a:r>
            <a:r>
              <a:rPr lang="en-GB" dirty="0" smtClean="0"/>
              <a:t>Model Summary</a:t>
            </a:r>
            <a:endParaRPr lang="en-GB" dirty="0"/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0" y="90487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2776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2777" name="Rectangle 9"/>
          <p:cNvSpPr>
            <a:spLocks noChangeArrowheads="1"/>
          </p:cNvSpPr>
          <p:nvPr/>
        </p:nvSpPr>
        <p:spPr bwMode="auto">
          <a:xfrm>
            <a:off x="0" y="116205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1930400"/>
            <a:ext cx="7581900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Model </a:t>
            </a:r>
            <a:r>
              <a:rPr lang="en-GB" dirty="0"/>
              <a:t>Summary</a:t>
            </a:r>
            <a:endParaRPr lang="en-GB" dirty="0"/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0" y="90487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2776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2777" name="Rectangle 9"/>
          <p:cNvSpPr>
            <a:spLocks noChangeArrowheads="1"/>
          </p:cNvSpPr>
          <p:nvPr/>
        </p:nvSpPr>
        <p:spPr bwMode="auto">
          <a:xfrm>
            <a:off x="0" y="116205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00" y="1714500"/>
            <a:ext cx="2692400" cy="1422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600" y="3556000"/>
            <a:ext cx="4470400" cy="24638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Classification Plot</a:t>
            </a:r>
            <a:endParaRPr lang="en-GB" dirty="0"/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2776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2777" name="Rectangle 9"/>
          <p:cNvSpPr>
            <a:spLocks noChangeArrowheads="1"/>
          </p:cNvSpPr>
          <p:nvPr/>
        </p:nvSpPr>
        <p:spPr bwMode="auto">
          <a:xfrm>
            <a:off x="0" y="116205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1" y="1574801"/>
            <a:ext cx="7858125" cy="40163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pic>
        <p:nvPicPr>
          <p:cNvPr id="4" name="Picture 3" descr="cramming_sam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378" y="0"/>
            <a:ext cx="1852622" cy="234425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662" y="1308100"/>
            <a:ext cx="7758138" cy="5075227"/>
          </a:xfrm>
        </p:spPr>
        <p:txBody>
          <a:bodyPr>
            <a:noAutofit/>
          </a:bodyPr>
          <a:lstStyle/>
          <a:p>
            <a:endParaRPr lang="en-GB" sz="2000" dirty="0" smtClean="0"/>
          </a:p>
          <a:p>
            <a:r>
              <a:rPr lang="en-GB" sz="2000" dirty="0" smtClean="0"/>
              <a:t>The </a:t>
            </a:r>
            <a:r>
              <a:rPr lang="en-GB" sz="2000" dirty="0" smtClean="0"/>
              <a:t>overall fit of the final model is shown by </a:t>
            </a:r>
            <a:r>
              <a:rPr lang="en-GB" sz="2000" dirty="0" smtClean="0"/>
              <a:t>−2</a:t>
            </a:r>
            <a:r>
              <a:rPr lang="en-GB" sz="2000" i="1" dirty="0" smtClean="0"/>
              <a:t>LL and its associated chi-square statistic.</a:t>
            </a:r>
            <a:endParaRPr lang="en-GB" sz="2000" dirty="0" smtClean="0"/>
          </a:p>
          <a:p>
            <a:pPr lvl="1"/>
            <a:r>
              <a:rPr lang="en-GB" sz="2000" dirty="0" smtClean="0"/>
              <a:t>If the significance of the chi-square statistic is less than .05, then the model is a significant fit of the data.</a:t>
            </a:r>
          </a:p>
          <a:p>
            <a:r>
              <a:rPr lang="en-GB" sz="2000" dirty="0" smtClean="0"/>
              <a:t>Check the table labelled </a:t>
            </a:r>
            <a:r>
              <a:rPr lang="en-GB" sz="2000" i="1" dirty="0" smtClean="0"/>
              <a:t>Variables in the equation </a:t>
            </a:r>
            <a:r>
              <a:rPr lang="en-GB" sz="2000" dirty="0" smtClean="0"/>
              <a:t>to see </a:t>
            </a:r>
            <a:r>
              <a:rPr lang="en-GB" sz="2000" dirty="0" smtClean="0"/>
              <a:t>the regression parameters for any predictors in the model.</a:t>
            </a:r>
          </a:p>
          <a:p>
            <a:r>
              <a:rPr lang="en-GB" sz="2000" dirty="0" smtClean="0"/>
              <a:t>Look at the Wald statistic and its significance.</a:t>
            </a:r>
            <a:endParaRPr lang="en-GB" sz="2000" dirty="0" smtClean="0"/>
          </a:p>
          <a:p>
            <a:r>
              <a:rPr lang="en-GB" sz="2000" dirty="0" smtClean="0"/>
              <a:t>Use the odds ratio, Exp(B), for interpretation.</a:t>
            </a:r>
          </a:p>
          <a:p>
            <a:pPr lvl="1"/>
            <a:r>
              <a:rPr lang="en-GB" sz="2000" dirty="0" smtClean="0"/>
              <a:t>OR &gt; 1, then as the predictor increases, the odds of the outcome occurring increase.</a:t>
            </a:r>
          </a:p>
          <a:p>
            <a:pPr lvl="1"/>
            <a:r>
              <a:rPr lang="en-GB" sz="2000" dirty="0" smtClean="0"/>
              <a:t>OR &lt; 1, then as the predictor increases, the odds of the outcome occurring decrease.</a:t>
            </a:r>
          </a:p>
          <a:p>
            <a:pPr lvl="1"/>
            <a:r>
              <a:rPr lang="en-GB" sz="2000" dirty="0" smtClean="0"/>
              <a:t>The confidence interval of</a:t>
            </a:r>
            <a:r>
              <a:rPr lang="en-GB" sz="2000" i="1" dirty="0" smtClean="0"/>
              <a:t> </a:t>
            </a:r>
            <a:r>
              <a:rPr lang="en-GB" sz="2000" i="1" dirty="0" err="1" smtClean="0"/>
              <a:t>Exp</a:t>
            </a:r>
            <a:r>
              <a:rPr lang="en-GB" sz="2000" dirty="0" smtClean="0"/>
              <a:t>(</a:t>
            </a:r>
            <a:r>
              <a:rPr lang="en-GB" sz="2000" i="1" dirty="0" smtClean="0"/>
              <a:t>B</a:t>
            </a:r>
            <a:r>
              <a:rPr lang="en-GB" sz="2000" dirty="0" smtClean="0"/>
              <a:t>) should </a:t>
            </a:r>
            <a:r>
              <a:rPr lang="en-GB" sz="2000" dirty="0" smtClean="0"/>
              <a:t>not cross </a:t>
            </a:r>
            <a:r>
              <a:rPr lang="en-GB" sz="2000" dirty="0" smtClean="0"/>
              <a:t>1.</a:t>
            </a:r>
            <a:endParaRPr lang="en-GB" sz="2000" dirty="0" smtClean="0"/>
          </a:p>
          <a:p>
            <a:endParaRPr lang="en-GB" sz="24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Reporting the Analysis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393" y="1752600"/>
            <a:ext cx="7178675" cy="38227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00775" y="0"/>
            <a:ext cx="2943225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662" y="571480"/>
            <a:ext cx="7758138" cy="846158"/>
          </a:xfrm>
        </p:spPr>
        <p:txBody>
          <a:bodyPr/>
          <a:lstStyle/>
          <a:p>
            <a:r>
              <a:rPr lang="en-GB" dirty="0" smtClean="0"/>
              <a:t>Multinomial logistic regression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662" y="1857364"/>
            <a:ext cx="7758138" cy="4143404"/>
          </a:xfrm>
        </p:spPr>
        <p:txBody>
          <a:bodyPr>
            <a:normAutofit fontScale="62500" lnSpcReduction="20000"/>
          </a:bodyPr>
          <a:lstStyle/>
          <a:p>
            <a:r>
              <a:rPr lang="en-GB" dirty="0" smtClean="0"/>
              <a:t>Logistic regression to predict membership of more than two categories.</a:t>
            </a:r>
          </a:p>
          <a:p>
            <a:r>
              <a:rPr lang="en-GB" dirty="0" smtClean="0"/>
              <a:t>It (basically) works in the same way as binary logistic regression.</a:t>
            </a:r>
          </a:p>
          <a:p>
            <a:r>
              <a:rPr lang="en-GB" dirty="0" smtClean="0"/>
              <a:t>The analysis breaks the outcome variable down into a series of comparisons between two categories.</a:t>
            </a:r>
          </a:p>
          <a:p>
            <a:pPr lvl="1"/>
            <a:r>
              <a:rPr lang="en-GB" dirty="0" smtClean="0"/>
              <a:t>E.g., if you have three outcome categories (A, B and C), then the analysis will consist of two comparisons that you choose:</a:t>
            </a:r>
          </a:p>
          <a:p>
            <a:pPr lvl="2"/>
            <a:r>
              <a:rPr lang="en-GB" dirty="0" smtClean="0"/>
              <a:t>Compare everything against your first category (e.g. A vs. B and A vs. C),</a:t>
            </a:r>
          </a:p>
          <a:p>
            <a:pPr lvl="2"/>
            <a:r>
              <a:rPr lang="en-GB" dirty="0" smtClean="0"/>
              <a:t>Or your last category (e.g. A vs. C and B vs. C),</a:t>
            </a:r>
          </a:p>
          <a:p>
            <a:pPr lvl="2"/>
            <a:r>
              <a:rPr lang="en-GB" dirty="0" smtClean="0"/>
              <a:t>Or a custom category (e.g. B vs. A and B vs. C).</a:t>
            </a:r>
          </a:p>
          <a:p>
            <a:r>
              <a:rPr lang="en-GB" dirty="0" smtClean="0"/>
              <a:t>The important parts of the analysis and output are much the same as we have just seen for binary logistic regression</a:t>
            </a:r>
            <a:endParaRPr lang="en-GB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 may not be Fred Flintstone 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662" y="1357298"/>
            <a:ext cx="7758138" cy="5072098"/>
          </a:xfrm>
        </p:spPr>
        <p:txBody>
          <a:bodyPr>
            <a:normAutofit fontScale="62500" lnSpcReduction="20000"/>
          </a:bodyPr>
          <a:lstStyle/>
          <a:p>
            <a:r>
              <a:rPr lang="en-GB" dirty="0" smtClean="0"/>
              <a:t>How successful are chat-up lines?</a:t>
            </a:r>
          </a:p>
          <a:p>
            <a:r>
              <a:rPr lang="en-GB" dirty="0" smtClean="0"/>
              <a:t>The chat-up lines used by 348 men and 672 women in a night-club were recorded.</a:t>
            </a:r>
          </a:p>
          <a:p>
            <a:r>
              <a:rPr lang="en-GB" dirty="0" smtClean="0"/>
              <a:t>Outcome:</a:t>
            </a:r>
          </a:p>
          <a:p>
            <a:pPr lvl="1"/>
            <a:r>
              <a:rPr lang="en-GB" dirty="0" smtClean="0"/>
              <a:t>Whether the chat-up line resulted in one of the following three events:</a:t>
            </a:r>
          </a:p>
          <a:p>
            <a:pPr lvl="2"/>
            <a:r>
              <a:rPr lang="en-GB" dirty="0" smtClean="0"/>
              <a:t>The person got no response or the recipient walked away,</a:t>
            </a:r>
          </a:p>
          <a:p>
            <a:pPr lvl="2"/>
            <a:r>
              <a:rPr lang="en-GB" dirty="0" smtClean="0"/>
              <a:t>The person obtained the recipient’s phone number,</a:t>
            </a:r>
          </a:p>
          <a:p>
            <a:pPr lvl="2"/>
            <a:r>
              <a:rPr lang="en-GB" dirty="0" smtClean="0"/>
              <a:t>The person left the night-club with the recipient.</a:t>
            </a:r>
          </a:p>
          <a:p>
            <a:r>
              <a:rPr lang="en-GB" dirty="0" smtClean="0"/>
              <a:t>Predictors:</a:t>
            </a:r>
          </a:p>
          <a:p>
            <a:pPr lvl="1"/>
            <a:r>
              <a:rPr lang="en-GB" dirty="0" smtClean="0"/>
              <a:t>The content of the chat-up lines were rated for:</a:t>
            </a:r>
          </a:p>
          <a:p>
            <a:pPr lvl="2"/>
            <a:r>
              <a:rPr lang="en-GB" dirty="0" smtClean="0"/>
              <a:t>Funniness (0 = not funny at all, 10 = the funniest thing that I have ever heard)</a:t>
            </a:r>
          </a:p>
          <a:p>
            <a:pPr lvl="2"/>
            <a:r>
              <a:rPr lang="en-GB" dirty="0" smtClean="0"/>
              <a:t>Sexuality (0 = no sexual content at all, 10 = very sexually direct)</a:t>
            </a:r>
          </a:p>
          <a:p>
            <a:pPr lvl="2"/>
            <a:r>
              <a:rPr lang="en-GB" dirty="0" smtClean="0"/>
              <a:t>Moral vales (0 = the chat-up line does not reflect good characteristics, 10 = the chat-up line is very indicative of good characteristics).</a:t>
            </a:r>
          </a:p>
          <a:p>
            <a:pPr lvl="1"/>
            <a:r>
              <a:rPr lang="en-GB" dirty="0" smtClean="0"/>
              <a:t>Gender of recipient</a:t>
            </a:r>
            <a:endParaRPr lang="en-GB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Output I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1549400"/>
            <a:ext cx="7620000" cy="3733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0"/>
            <a:ext cx="2695575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C978F1E5-87C0-4541-9C4A-7793C462CE4F}" type="slidenum">
              <a:rPr lang="en-US"/>
              <a:pPr/>
              <a:t>3</a:t>
            </a:fld>
            <a:endParaRPr lang="en-US"/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62" y="500042"/>
            <a:ext cx="7758138" cy="1143000"/>
          </a:xfrm>
        </p:spPr>
        <p:txBody>
          <a:bodyPr/>
          <a:lstStyle/>
          <a:p>
            <a:r>
              <a:rPr lang="en-GB" dirty="0"/>
              <a:t>When And Why</a:t>
            </a:r>
            <a:endParaRPr lang="en-US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8662" y="2285992"/>
            <a:ext cx="7758138" cy="384017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 predict </a:t>
            </a:r>
            <a:r>
              <a:rPr lang="en-US" dirty="0" smtClean="0"/>
              <a:t>an outcome </a:t>
            </a:r>
            <a:r>
              <a:rPr lang="en-US" dirty="0"/>
              <a:t>variable that is </a:t>
            </a:r>
            <a:r>
              <a:rPr lang="en-US" dirty="0" smtClean="0"/>
              <a:t>categorical from </a:t>
            </a:r>
            <a:r>
              <a:rPr lang="en-US" dirty="0"/>
              <a:t>one or more categorical or continuous predictor </a:t>
            </a:r>
            <a:r>
              <a:rPr lang="en-US" dirty="0" smtClean="0"/>
              <a:t>variables.</a:t>
            </a:r>
            <a:endParaRPr lang="en-US" dirty="0"/>
          </a:p>
          <a:p>
            <a:r>
              <a:rPr lang="en-US" dirty="0"/>
              <a:t>Used because having a categorical </a:t>
            </a:r>
            <a:r>
              <a:rPr lang="en-US" dirty="0" smtClean="0"/>
              <a:t> </a:t>
            </a:r>
            <a:r>
              <a:rPr lang="en-US" dirty="0"/>
              <a:t>outcome variable violates the assumption of linearity in normal regression.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Output II</a:t>
            </a:r>
            <a:endParaRPr lang="en-GB" dirty="0"/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7894" name="Rectangle 6"/>
          <p:cNvSpPr>
            <a:spLocks noChangeArrowheads="1"/>
          </p:cNvSpPr>
          <p:nvPr/>
        </p:nvSpPr>
        <p:spPr bwMode="auto">
          <a:xfrm>
            <a:off x="0" y="225742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1331976"/>
            <a:ext cx="5974080" cy="552602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Output III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1511283"/>
            <a:ext cx="8134604" cy="454380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Interpretation 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662" y="1600200"/>
            <a:ext cx="7758138" cy="4829196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GB" b="1" dirty="0" err="1" smtClean="0"/>
              <a:t>Good_Mate</a:t>
            </a:r>
            <a:r>
              <a:rPr lang="en-GB" dirty="0" smtClean="0"/>
              <a:t>: Whether the chat-up line showed signs of good moral fibre did not significantly predict whether you went home with the date or got a slap in the face, </a:t>
            </a:r>
            <a:r>
              <a:rPr lang="en-GB" i="1" dirty="0" smtClean="0"/>
              <a:t>b</a:t>
            </a:r>
            <a:r>
              <a:rPr lang="en-GB" dirty="0" smtClean="0"/>
              <a:t> = 0.13, Wald </a:t>
            </a:r>
            <a:r>
              <a:rPr lang="en-GB" i="1" dirty="0" smtClean="0"/>
              <a:t>χ</a:t>
            </a:r>
            <a:r>
              <a:rPr lang="en-GB" i="1" baseline="30000" dirty="0" smtClean="0"/>
              <a:t>2</a:t>
            </a:r>
            <a:r>
              <a:rPr lang="en-GB" dirty="0" smtClean="0"/>
              <a:t>(1) = 2.42, </a:t>
            </a:r>
            <a:r>
              <a:rPr lang="en-GB" i="1" dirty="0" smtClean="0"/>
              <a:t>p</a:t>
            </a:r>
            <a:r>
              <a:rPr lang="en-GB" dirty="0" smtClean="0"/>
              <a:t> </a:t>
            </a:r>
            <a:r>
              <a:rPr lang="en-GB" dirty="0"/>
              <a:t>=</a:t>
            </a:r>
            <a:r>
              <a:rPr lang="en-GB" dirty="0" smtClean="0"/>
              <a:t> .</a:t>
            </a:r>
            <a:r>
              <a:rPr lang="en-GB" dirty="0" smtClean="0"/>
              <a:t>120</a:t>
            </a:r>
            <a:r>
              <a:rPr lang="en-GB" dirty="0" smtClean="0"/>
              <a:t>. </a:t>
            </a:r>
            <a:endParaRPr lang="en-GB" dirty="0" smtClean="0"/>
          </a:p>
          <a:p>
            <a:pPr lvl="0"/>
            <a:r>
              <a:rPr lang="en-GB" b="1" dirty="0" smtClean="0"/>
              <a:t>Funny</a:t>
            </a:r>
            <a:r>
              <a:rPr lang="en-GB" dirty="0" smtClean="0"/>
              <a:t>: Whether the chat-up line was funny significantly predicted whether you went home with the date or no response, </a:t>
            </a:r>
            <a:r>
              <a:rPr lang="en-GB" i="1" dirty="0" smtClean="0"/>
              <a:t>b</a:t>
            </a:r>
            <a:r>
              <a:rPr lang="en-GB" dirty="0" smtClean="0"/>
              <a:t> = 0.32, Wald </a:t>
            </a:r>
            <a:r>
              <a:rPr lang="en-GB" i="1" dirty="0" smtClean="0"/>
              <a:t>χ</a:t>
            </a:r>
            <a:r>
              <a:rPr lang="en-GB" i="1" baseline="30000" dirty="0" smtClean="0"/>
              <a:t>2</a:t>
            </a:r>
            <a:r>
              <a:rPr lang="en-GB" dirty="0" smtClean="0"/>
              <a:t>(1) = 6.46, </a:t>
            </a:r>
            <a:r>
              <a:rPr lang="en-GB" i="1" dirty="0" smtClean="0"/>
              <a:t>p</a:t>
            </a:r>
            <a:r>
              <a:rPr lang="en-GB" dirty="0" smtClean="0"/>
              <a:t> </a:t>
            </a:r>
            <a:r>
              <a:rPr lang="en-GB" dirty="0" smtClean="0"/>
              <a:t>= </a:t>
            </a:r>
            <a:r>
              <a:rPr lang="en-GB" dirty="0" smtClean="0"/>
              <a:t>.</a:t>
            </a:r>
            <a:r>
              <a:rPr lang="en-GB" dirty="0" smtClean="0"/>
              <a:t>011.</a:t>
            </a:r>
            <a:endParaRPr lang="en-GB" dirty="0" smtClean="0"/>
          </a:p>
          <a:p>
            <a:pPr lvl="0"/>
            <a:r>
              <a:rPr lang="en-GB" b="1" dirty="0" smtClean="0"/>
              <a:t>Gender</a:t>
            </a:r>
            <a:r>
              <a:rPr lang="en-GB" dirty="0" smtClean="0"/>
              <a:t>: The gender of the person being chatted up significantly predicted whether they went home with the person or gave no response, </a:t>
            </a:r>
            <a:r>
              <a:rPr lang="en-GB" i="1" dirty="0" smtClean="0"/>
              <a:t>b</a:t>
            </a:r>
            <a:r>
              <a:rPr lang="en-GB" dirty="0" smtClean="0"/>
              <a:t> = −5.63, Wald </a:t>
            </a:r>
            <a:r>
              <a:rPr lang="en-GB" i="1" dirty="0" smtClean="0"/>
              <a:t>χ</a:t>
            </a:r>
            <a:r>
              <a:rPr lang="en-GB" i="1" baseline="30000" dirty="0" smtClean="0"/>
              <a:t>2</a:t>
            </a:r>
            <a:r>
              <a:rPr lang="en-GB" dirty="0" smtClean="0"/>
              <a:t>(1) = 17.93, </a:t>
            </a:r>
            <a:r>
              <a:rPr lang="en-GB" i="1" dirty="0" smtClean="0"/>
              <a:t>p</a:t>
            </a:r>
            <a:r>
              <a:rPr lang="en-GB" dirty="0" smtClean="0"/>
              <a:t> &lt; .001.</a:t>
            </a:r>
          </a:p>
          <a:p>
            <a:pPr lvl="0"/>
            <a:r>
              <a:rPr lang="en-GB" b="1" dirty="0" smtClean="0"/>
              <a:t>Sex</a:t>
            </a:r>
            <a:r>
              <a:rPr lang="en-GB" dirty="0" smtClean="0"/>
              <a:t>: The sexual content of the chat-up line significantly predicted whether you went home with the date or got a slap in the face, </a:t>
            </a:r>
            <a:r>
              <a:rPr lang="en-GB" i="1" dirty="0" smtClean="0"/>
              <a:t>b</a:t>
            </a:r>
            <a:r>
              <a:rPr lang="en-GB" dirty="0" smtClean="0"/>
              <a:t> = 0.42, Wald </a:t>
            </a:r>
            <a:r>
              <a:rPr lang="en-GB" i="1" dirty="0" smtClean="0"/>
              <a:t>χ</a:t>
            </a:r>
            <a:r>
              <a:rPr lang="en-GB" i="1" baseline="30000" dirty="0" smtClean="0"/>
              <a:t>2</a:t>
            </a:r>
            <a:r>
              <a:rPr lang="en-GB" dirty="0" smtClean="0"/>
              <a:t>(1) = 11.68, </a:t>
            </a:r>
            <a:r>
              <a:rPr lang="en-GB" i="1" dirty="0" smtClean="0"/>
              <a:t>p</a:t>
            </a:r>
            <a:r>
              <a:rPr lang="en-GB" dirty="0" smtClean="0"/>
              <a:t> </a:t>
            </a:r>
            <a:r>
              <a:rPr lang="en-GB" dirty="0" smtClean="0"/>
              <a:t>= </a:t>
            </a:r>
            <a:r>
              <a:rPr lang="en-GB" dirty="0" smtClean="0"/>
              <a:t>.</a:t>
            </a:r>
            <a:r>
              <a:rPr lang="en-GB" dirty="0" smtClean="0"/>
              <a:t>001.</a:t>
            </a:r>
            <a:endParaRPr lang="en-GB" dirty="0" smtClean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Interpretation II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662" y="1600200"/>
            <a:ext cx="7758138" cy="4829196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en-GB" b="1" dirty="0"/>
              <a:t>Funny × Gender</a:t>
            </a:r>
            <a:r>
              <a:rPr lang="en-GB" dirty="0"/>
              <a:t>: The success of funny chat-up lines depended on whether they were delivered to a man or a woman because in interaction these variables predicted whether or not you went home with the date, </a:t>
            </a:r>
            <a:r>
              <a:rPr lang="en-GB" i="1" dirty="0"/>
              <a:t>b</a:t>
            </a:r>
            <a:r>
              <a:rPr lang="en-GB" dirty="0"/>
              <a:t> = 1.17, Wald </a:t>
            </a:r>
            <a:r>
              <a:rPr lang="en-GB" i="1" dirty="0"/>
              <a:t>χ</a:t>
            </a:r>
            <a:r>
              <a:rPr lang="en-GB" i="1" baseline="30000" dirty="0"/>
              <a:t>2</a:t>
            </a:r>
            <a:r>
              <a:rPr lang="en-GB" dirty="0"/>
              <a:t>(1) = 34.63, </a:t>
            </a:r>
            <a:r>
              <a:rPr lang="en-GB" i="1" dirty="0"/>
              <a:t>p</a:t>
            </a:r>
            <a:r>
              <a:rPr lang="en-GB" dirty="0"/>
              <a:t> &lt; .001.</a:t>
            </a:r>
          </a:p>
          <a:p>
            <a:r>
              <a:rPr lang="en-GB" b="1" dirty="0"/>
              <a:t>Sex × Gender</a:t>
            </a:r>
            <a:r>
              <a:rPr lang="en-GB" dirty="0"/>
              <a:t>: The success of chat-up lines with sexual content depended on whether they were delivered to a man or a woman because in interaction these variables predicted whether or not you went home with the date, </a:t>
            </a:r>
            <a:r>
              <a:rPr lang="en-GB" i="1" dirty="0"/>
              <a:t>b</a:t>
            </a:r>
            <a:r>
              <a:rPr lang="en-GB" dirty="0"/>
              <a:t> = −0.48, Wald </a:t>
            </a:r>
            <a:r>
              <a:rPr lang="en-GB" i="1" dirty="0"/>
              <a:t>χ</a:t>
            </a:r>
            <a:r>
              <a:rPr lang="en-GB" i="1" baseline="30000" dirty="0"/>
              <a:t>2</a:t>
            </a:r>
            <a:r>
              <a:rPr lang="en-GB" dirty="0"/>
              <a:t>(1) = 8.51, </a:t>
            </a:r>
            <a:r>
              <a:rPr lang="en-GB" i="1" dirty="0"/>
              <a:t>p</a:t>
            </a:r>
            <a:r>
              <a:rPr lang="en-GB" dirty="0"/>
              <a:t> = .004. </a:t>
            </a:r>
            <a:endParaRPr lang="en-GB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662" y="0"/>
            <a:ext cx="7758138" cy="1143000"/>
          </a:xfrm>
        </p:spPr>
        <p:txBody>
          <a:bodyPr/>
          <a:lstStyle/>
          <a:p>
            <a:r>
              <a:rPr lang="en-GB" dirty="0" smtClean="0"/>
              <a:t>Reporting the Results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88" y="990600"/>
            <a:ext cx="6409436" cy="544880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Slide </a:t>
            </a:r>
            <a:fld id="{5D06336C-1B02-4688-892F-A80676F74A5C}" type="slidenum">
              <a:rPr lang="en-US"/>
              <a:pPr/>
              <a:t>4</a:t>
            </a:fld>
            <a:endParaRPr lang="en-US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With One Predictor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63713" y="2492375"/>
            <a:ext cx="6911975" cy="3633788"/>
          </a:xfrm>
        </p:spPr>
        <p:txBody>
          <a:bodyPr/>
          <a:lstStyle/>
          <a:p>
            <a:r>
              <a:rPr lang="en-GB" sz="2800">
                <a:cs typeface="Arial" charset="0"/>
              </a:rPr>
              <a:t>Outcome</a:t>
            </a:r>
            <a:endParaRPr lang="en-US" sz="2800" baseline="-25000"/>
          </a:p>
          <a:p>
            <a:pPr lvl="1"/>
            <a:r>
              <a:rPr lang="en-US" sz="2400"/>
              <a:t>We predict the </a:t>
            </a:r>
            <a:r>
              <a:rPr lang="en-US" sz="2400" i="1"/>
              <a:t>probability</a:t>
            </a:r>
            <a:r>
              <a:rPr lang="en-US" sz="2400"/>
              <a:t> of the outcome occurring</a:t>
            </a:r>
            <a:endParaRPr lang="en-US" sz="2400" i="1"/>
          </a:p>
          <a:p>
            <a:r>
              <a:rPr lang="en-GB" sz="2800" i="1">
                <a:cs typeface="Arial" charset="0"/>
              </a:rPr>
              <a:t>b</a:t>
            </a:r>
            <a:r>
              <a:rPr lang="en-GB" sz="2800" i="1" baseline="-25000">
                <a:cs typeface="Arial" charset="0"/>
              </a:rPr>
              <a:t>0</a:t>
            </a:r>
            <a:r>
              <a:rPr lang="en-GB" sz="2800" i="1">
                <a:cs typeface="Arial" charset="0"/>
              </a:rPr>
              <a:t> and b</a:t>
            </a:r>
            <a:r>
              <a:rPr lang="en-GB" sz="2800" i="1" baseline="-25000">
                <a:cs typeface="Arial" charset="0"/>
              </a:rPr>
              <a:t>0</a:t>
            </a:r>
            <a:endParaRPr lang="en-US" sz="2800" i="1" baseline="-25000"/>
          </a:p>
          <a:p>
            <a:pPr lvl="1"/>
            <a:r>
              <a:rPr lang="en-US" sz="2400"/>
              <a:t>Can be thought of in much the same way as multiple regression</a:t>
            </a:r>
          </a:p>
          <a:p>
            <a:pPr lvl="1"/>
            <a:r>
              <a:rPr lang="en-US" sz="2400"/>
              <a:t>Note the normal regression equation forms part of the logistic regression equation</a:t>
            </a:r>
          </a:p>
        </p:txBody>
      </p:sp>
      <p:graphicFrame>
        <p:nvGraphicFramePr>
          <p:cNvPr id="5124" name="Object 4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35228215"/>
              </p:ext>
            </p:extLst>
          </p:nvPr>
        </p:nvGraphicFramePr>
        <p:xfrm>
          <a:off x="3425825" y="1454150"/>
          <a:ext cx="3878263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Equation" r:id="rId3" imgW="977900" imgH="228600" progId="Equation.3">
                  <p:embed/>
                </p:oleObj>
              </mc:Choice>
              <mc:Fallback>
                <p:oleObj name="Equation" r:id="rId3" imgW="9779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5825" y="1454150"/>
                        <a:ext cx="3878263" cy="90646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57150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35003" dir="2928844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Slide </a:t>
            </a:r>
            <a:fld id="{BDAF149F-2CCC-45E2-A6D4-9485D518C8CD}" type="slidenum">
              <a:rPr lang="en-US"/>
              <a:pPr/>
              <a:t>5</a:t>
            </a:fld>
            <a:endParaRPr lang="en-US"/>
          </a:p>
        </p:txBody>
      </p:sp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With Several Predictor</a:t>
            </a:r>
            <a:endParaRPr lang="en-US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63713" y="2492375"/>
            <a:ext cx="6911975" cy="3633788"/>
          </a:xfrm>
        </p:spPr>
        <p:txBody>
          <a:bodyPr/>
          <a:lstStyle/>
          <a:p>
            <a:r>
              <a:rPr lang="en-GB" sz="2800">
                <a:cs typeface="Arial" charset="0"/>
              </a:rPr>
              <a:t>Outcome</a:t>
            </a:r>
            <a:endParaRPr lang="en-US" sz="2800" baseline="-25000"/>
          </a:p>
          <a:p>
            <a:pPr lvl="1"/>
            <a:r>
              <a:rPr lang="en-US" sz="2400"/>
              <a:t>We still predict the </a:t>
            </a:r>
            <a:r>
              <a:rPr lang="en-US" sz="2400" i="1"/>
              <a:t>probability</a:t>
            </a:r>
            <a:r>
              <a:rPr lang="en-US" sz="2400"/>
              <a:t> of the outcome occurring</a:t>
            </a:r>
            <a:endParaRPr lang="en-US" sz="2400" i="1"/>
          </a:p>
          <a:p>
            <a:r>
              <a:rPr lang="en-GB" sz="2800">
                <a:cs typeface="Arial" charset="0"/>
              </a:rPr>
              <a:t>Differences</a:t>
            </a:r>
            <a:endParaRPr lang="en-US" sz="2800" baseline="-25000"/>
          </a:p>
          <a:p>
            <a:pPr lvl="1"/>
            <a:r>
              <a:rPr lang="en-US" sz="2400"/>
              <a:t>Note the multiple regression equation forms part of the logistic regression equation</a:t>
            </a:r>
          </a:p>
          <a:p>
            <a:pPr lvl="1"/>
            <a:r>
              <a:rPr lang="en-GB" sz="2400"/>
              <a:t>This part of the equation expands to accommodate additional predictors</a:t>
            </a:r>
            <a:endParaRPr lang="en-US" sz="2400"/>
          </a:p>
        </p:txBody>
      </p:sp>
      <p:graphicFrame>
        <p:nvGraphicFramePr>
          <p:cNvPr id="37892" name="Object 4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39023012"/>
              </p:ext>
            </p:extLst>
          </p:nvPr>
        </p:nvGraphicFramePr>
        <p:xfrm>
          <a:off x="2120900" y="1298575"/>
          <a:ext cx="5761038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" name="Equation" r:id="rId3" imgW="1460500" imgH="228600" progId="Equation.3">
                  <p:embed/>
                </p:oleObj>
              </mc:Choice>
              <mc:Fallback>
                <p:oleObj name="Equation" r:id="rId3" imgW="14605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0900" y="1298575"/>
                        <a:ext cx="5761038" cy="9017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57150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35003" dir="2928844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Assessing the </a:t>
            </a:r>
            <a:r>
              <a:rPr lang="en-GB" dirty="0" smtClean="0"/>
              <a:t>Model: the log-likelihood statistic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662" y="2428868"/>
            <a:ext cx="7758138" cy="3697295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The Log-likelihood statistic</a:t>
            </a:r>
          </a:p>
          <a:p>
            <a:pPr lvl="1"/>
            <a:r>
              <a:rPr lang="en-GB" dirty="0" smtClean="0"/>
              <a:t>Analogous to the residual sum of squares in multiple regression</a:t>
            </a:r>
          </a:p>
          <a:p>
            <a:pPr lvl="1"/>
            <a:r>
              <a:rPr lang="en-GB" dirty="0" smtClean="0"/>
              <a:t>It is an indicator of how much unexplained information there is after the model has been fitted.</a:t>
            </a:r>
          </a:p>
          <a:p>
            <a:pPr lvl="1"/>
            <a:r>
              <a:rPr lang="en-GB" dirty="0" smtClean="0"/>
              <a:t>Large values indicate poorly fitting statistical models.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56" y="1428736"/>
            <a:ext cx="6019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Assessing </a:t>
            </a:r>
            <a:r>
              <a:rPr lang="en-GB" dirty="0" smtClean="0"/>
              <a:t>the Model: the deviance statistic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662" y="1400161"/>
            <a:ext cx="7758138" cy="3425839"/>
          </a:xfrm>
        </p:spPr>
        <p:txBody>
          <a:bodyPr>
            <a:normAutofit fontScale="55000" lnSpcReduction="20000"/>
          </a:bodyPr>
          <a:lstStyle/>
          <a:p>
            <a:endParaRPr lang="en-GB" dirty="0" smtClean="0"/>
          </a:p>
          <a:p>
            <a:r>
              <a:rPr lang="en-GB" sz="5100" dirty="0" smtClean="0"/>
              <a:t>The deviance is very closely related to the log-likelihood: it’s given by</a:t>
            </a:r>
          </a:p>
          <a:p>
            <a:pPr lvl="1"/>
            <a:r>
              <a:rPr lang="en-GB" sz="5100" dirty="0" smtClean="0"/>
              <a:t>Deviance = −2 × log-likelihood</a:t>
            </a:r>
          </a:p>
          <a:p>
            <a:r>
              <a:rPr lang="en-GB" sz="5100" dirty="0" smtClean="0"/>
              <a:t>It’s </a:t>
            </a:r>
            <a:r>
              <a:rPr lang="en-GB" sz="5100" dirty="0" smtClean="0"/>
              <a:t>possible to calculate a log-likelihood </a:t>
            </a:r>
            <a:r>
              <a:rPr lang="en-GB" sz="5100" dirty="0" smtClean="0"/>
              <a:t>or deviance for </a:t>
            </a:r>
            <a:r>
              <a:rPr lang="en-GB" sz="5100" dirty="0" smtClean="0"/>
              <a:t>different models and to compare these models by looking at the difference between their </a:t>
            </a:r>
            <a:r>
              <a:rPr lang="en-GB" sz="5100" dirty="0" smtClean="0"/>
              <a:t>deviances.</a:t>
            </a:r>
            <a:endParaRPr lang="en-GB" sz="51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480" y="4914900"/>
            <a:ext cx="4671441" cy="183794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Assessing the model: </a:t>
            </a:r>
            <a:r>
              <a:rPr lang="en-US" i="1" dirty="0" smtClean="0"/>
              <a:t>R </a:t>
            </a:r>
            <a:r>
              <a:rPr lang="en-US" dirty="0" smtClean="0"/>
              <a:t>and </a:t>
            </a:r>
            <a:r>
              <a:rPr lang="en-US" i="1" dirty="0" smtClean="0"/>
              <a:t>R</a:t>
            </a:r>
            <a:r>
              <a:rPr lang="en-US" i="1" baseline="30000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</a:t>
            </a:r>
            <a:r>
              <a:rPr lang="en-US" i="1" dirty="0" smtClean="0"/>
              <a:t>R</a:t>
            </a:r>
            <a:r>
              <a:rPr lang="en-US" dirty="0" smtClean="0"/>
              <a:t>-statistic </a:t>
            </a:r>
          </a:p>
          <a:p>
            <a:pPr lvl="1"/>
            <a:r>
              <a:rPr lang="en-US" dirty="0" smtClean="0"/>
              <a:t>is the partial correlation between the outcome variable and each of the predictor variables.</a:t>
            </a:r>
          </a:p>
          <a:p>
            <a:pPr lvl="1"/>
            <a:r>
              <a:rPr lang="en-US" dirty="0" smtClean="0"/>
              <a:t>It can vary between −1 and 1.</a:t>
            </a:r>
          </a:p>
          <a:p>
            <a:r>
              <a:rPr lang="en-US" dirty="0" smtClean="0"/>
              <a:t>The </a:t>
            </a:r>
            <a:r>
              <a:rPr lang="en-US" i="1" dirty="0" smtClean="0"/>
              <a:t>R</a:t>
            </a:r>
            <a:r>
              <a:rPr lang="en-US" dirty="0" smtClean="0"/>
              <a:t>-statistic is given by:</a:t>
            </a:r>
          </a:p>
          <a:p>
            <a:endParaRPr lang="en-US" dirty="0"/>
          </a:p>
          <a:p>
            <a:r>
              <a:rPr lang="en-US" dirty="0" smtClean="0"/>
              <a:t>Or: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794" y="4559294"/>
            <a:ext cx="2283714" cy="9669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5803900"/>
            <a:ext cx="3513328" cy="92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69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Slide </a:t>
            </a:r>
            <a:fld id="{D3B17BA7-6D0D-4972-AB76-B667D6979BDB}" type="slidenum">
              <a:rPr lang="en-US"/>
              <a:pPr/>
              <a:t>9</a:t>
            </a:fld>
            <a:endParaRPr lang="en-US"/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Assessing Predictors: The </a:t>
            </a:r>
            <a:r>
              <a:rPr lang="en-GB" dirty="0"/>
              <a:t>Wald Statistic</a:t>
            </a:r>
            <a:endParaRPr lang="en-US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63713" y="2852738"/>
            <a:ext cx="6911975" cy="3273425"/>
          </a:xfrm>
        </p:spPr>
        <p:txBody>
          <a:bodyPr/>
          <a:lstStyle/>
          <a:p>
            <a:r>
              <a:rPr lang="en-US" sz="2800">
                <a:cs typeface="Arial" charset="0"/>
              </a:rPr>
              <a:t>Similar to </a:t>
            </a:r>
            <a:r>
              <a:rPr lang="en-US" sz="2800" i="1">
                <a:cs typeface="Arial" charset="0"/>
              </a:rPr>
              <a:t>t</a:t>
            </a:r>
            <a:r>
              <a:rPr lang="en-US" sz="2800">
                <a:cs typeface="Arial" charset="0"/>
              </a:rPr>
              <a:t>-statistic in Regression.</a:t>
            </a:r>
          </a:p>
          <a:p>
            <a:r>
              <a:rPr lang="en-US" sz="2800">
                <a:cs typeface="Arial" charset="0"/>
              </a:rPr>
              <a:t>Tests the null hypothesis that </a:t>
            </a:r>
            <a:r>
              <a:rPr lang="en-US" sz="2800" i="1">
                <a:cs typeface="Arial" charset="0"/>
              </a:rPr>
              <a:t>b</a:t>
            </a:r>
            <a:r>
              <a:rPr lang="en-US" sz="2800">
                <a:cs typeface="Arial" charset="0"/>
              </a:rPr>
              <a:t> = 0.</a:t>
            </a:r>
          </a:p>
          <a:p>
            <a:r>
              <a:rPr lang="en-US" sz="2800">
                <a:cs typeface="Arial" charset="0"/>
              </a:rPr>
              <a:t>Is biased when </a:t>
            </a:r>
            <a:r>
              <a:rPr lang="en-US" sz="2800" i="1">
                <a:cs typeface="Arial" charset="0"/>
              </a:rPr>
              <a:t>b</a:t>
            </a:r>
            <a:r>
              <a:rPr lang="en-US" sz="2800">
                <a:cs typeface="Arial" charset="0"/>
              </a:rPr>
              <a:t> is large.</a:t>
            </a:r>
          </a:p>
          <a:p>
            <a:r>
              <a:rPr lang="en-US" sz="2800">
                <a:cs typeface="Arial" charset="0"/>
              </a:rPr>
              <a:t>Better to look at Likelihood-ratio statistics.</a:t>
            </a:r>
          </a:p>
        </p:txBody>
      </p:sp>
      <p:graphicFrame>
        <p:nvGraphicFramePr>
          <p:cNvPr id="39940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4476750" y="1576388"/>
          <a:ext cx="1776413" cy="66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Equation" r:id="rId3" imgW="647640" imgH="241200" progId="Equation.3">
                  <p:embed/>
                </p:oleObj>
              </mc:Choice>
              <mc:Fallback>
                <p:oleObj name="Equation" r:id="rId3" imgW="6476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6750" y="1576388"/>
                        <a:ext cx="1776413" cy="66198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57150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35003" dir="2928844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99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99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scStat Lectur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pecial Anim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DiscStat Lecture.potx</Template>
  <TotalTime>3742</TotalTime>
  <Words>1517</Words>
  <Application>Microsoft Macintosh PowerPoint</Application>
  <PresentationFormat>On-screen Show (4:3)</PresentationFormat>
  <Paragraphs>155</Paragraphs>
  <Slides>34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DiscStat Lecture</vt:lpstr>
      <vt:lpstr>Microsoft Equation</vt:lpstr>
      <vt:lpstr>Equation</vt:lpstr>
      <vt:lpstr>Logistic Regression</vt:lpstr>
      <vt:lpstr>Aims</vt:lpstr>
      <vt:lpstr>When And Why</vt:lpstr>
      <vt:lpstr>With One Predictor</vt:lpstr>
      <vt:lpstr>With Several Predictor</vt:lpstr>
      <vt:lpstr>Assessing the Model: the log-likelihood statistic</vt:lpstr>
      <vt:lpstr>Assessing the Model: the deviance statistic</vt:lpstr>
      <vt:lpstr>Assessing the model: R and R2</vt:lpstr>
      <vt:lpstr>Assessing Predictors: The Wald Statistic</vt:lpstr>
      <vt:lpstr>The odds ratio: exp(B)</vt:lpstr>
      <vt:lpstr>Methods of Regression</vt:lpstr>
      <vt:lpstr>Model building and Parsimony</vt:lpstr>
      <vt:lpstr>Things That Can go Wrong</vt:lpstr>
      <vt:lpstr>Incomplete Information From the Predictors</vt:lpstr>
      <vt:lpstr>Complete Separation</vt:lpstr>
      <vt:lpstr>Overdispersion</vt:lpstr>
      <vt:lpstr>An Example</vt:lpstr>
      <vt:lpstr>Output: Initial Model</vt:lpstr>
      <vt:lpstr>Output: Initial analysis</vt:lpstr>
      <vt:lpstr>Output: Block 0</vt:lpstr>
      <vt:lpstr>Output: Model Summary</vt:lpstr>
      <vt:lpstr>Output: Model Summary</vt:lpstr>
      <vt:lpstr>Model Summary</vt:lpstr>
      <vt:lpstr>Classification Plot</vt:lpstr>
      <vt:lpstr>Summary</vt:lpstr>
      <vt:lpstr>Reporting the Analysis</vt:lpstr>
      <vt:lpstr>Multinomial logistic regression</vt:lpstr>
      <vt:lpstr>I may not be Fred Flintstone …</vt:lpstr>
      <vt:lpstr>Output I</vt:lpstr>
      <vt:lpstr>Output II</vt:lpstr>
      <vt:lpstr>Output III</vt:lpstr>
      <vt:lpstr>Interpretation I</vt:lpstr>
      <vt:lpstr>Interpretation II</vt:lpstr>
      <vt:lpstr>Reporting the Results</vt:lpstr>
    </vt:vector>
  </TitlesOfParts>
  <Company>University of Sussex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Dr. Andy Field</dc:creator>
  <cp:lastModifiedBy>Professor Andy Field</cp:lastModifiedBy>
  <cp:revision>117</cp:revision>
  <dcterms:created xsi:type="dcterms:W3CDTF">2010-10-05T07:56:41Z</dcterms:created>
  <dcterms:modified xsi:type="dcterms:W3CDTF">2013-04-04T15:52:24Z</dcterms:modified>
</cp:coreProperties>
</file>